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76" r:id="rId3"/>
    <p:sldId id="258" r:id="rId4"/>
    <p:sldId id="262" r:id="rId5"/>
    <p:sldId id="259" r:id="rId6"/>
    <p:sldId id="269" r:id="rId7"/>
    <p:sldId id="260" r:id="rId8"/>
    <p:sldId id="266" r:id="rId9"/>
    <p:sldId id="267" r:id="rId10"/>
    <p:sldId id="268" r:id="rId11"/>
    <p:sldId id="273" r:id="rId12"/>
    <p:sldId id="261" r:id="rId13"/>
    <p:sldId id="265" r:id="rId14"/>
    <p:sldId id="270" r:id="rId15"/>
    <p:sldId id="272" r:id="rId16"/>
    <p:sldId id="274" r:id="rId17"/>
    <p:sldId id="26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Trowbrid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50" autoAdjust="0"/>
  </p:normalViewPr>
  <p:slideViewPr>
    <p:cSldViewPr snapToGrid="0" snapToObjects="1">
      <p:cViewPr>
        <p:scale>
          <a:sx n="76" d="100"/>
          <a:sy n="76"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16T18:51:25.869" idx="1">
    <p:pos x="2082" y="120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0E428-58AE-6542-AFE8-9B4FC77F8A67}" type="datetimeFigureOut">
              <a:rPr lang="en-US" smtClean="0"/>
              <a:t>11/22/19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785E7B-B505-2642-B347-2F62043DDE6D}" type="slidenum">
              <a:rPr lang="en-US" smtClean="0"/>
              <a:t>‹#›</a:t>
            </a:fld>
            <a:endParaRPr lang="en-US"/>
          </a:p>
        </p:txBody>
      </p:sp>
    </p:spTree>
    <p:extLst>
      <p:ext uri="{BB962C8B-B14F-4D97-AF65-F5344CB8AC3E}">
        <p14:creationId xmlns:p14="http://schemas.microsoft.com/office/powerpoint/2010/main" val="3574960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3ECAC-6E72-1949-9199-421BA3BCDDCA}" type="datetimeFigureOut">
              <a:rPr lang="en-US" smtClean="0"/>
              <a:t>11/22/19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53CF4-6D5E-A54F-B54B-16C2F04BF34E}" type="slidenum">
              <a:rPr lang="en-US" smtClean="0"/>
              <a:t>‹#›</a:t>
            </a:fld>
            <a:endParaRPr lang="en-US"/>
          </a:p>
        </p:txBody>
      </p:sp>
    </p:spTree>
    <p:extLst>
      <p:ext uri="{BB962C8B-B14F-4D97-AF65-F5344CB8AC3E}">
        <p14:creationId xmlns:p14="http://schemas.microsoft.com/office/powerpoint/2010/main" val="324843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(11/22/19 20:00) -----</a:t>
            </a:r>
          </a:p>
          <a:p>
            <a:r>
              <a:rPr lang="en-US"/>
              <a:t>   </a:t>
            </a:r>
          </a:p>
        </p:txBody>
      </p:sp>
      <p:sp>
        <p:nvSpPr>
          <p:cNvPr id="4" name="Slide Number Placeholder 3"/>
          <p:cNvSpPr>
            <a:spLocks noGrp="1"/>
          </p:cNvSpPr>
          <p:nvPr>
            <p:ph type="sldNum" sz="quarter" idx="10"/>
          </p:nvPr>
        </p:nvSpPr>
        <p:spPr/>
        <p:txBody>
          <a:bodyPr/>
          <a:lstStyle/>
          <a:p>
            <a:fld id="{F5853CF4-6D5E-A54F-B54B-16C2F04BF34E}" type="slidenum">
              <a:rPr lang="en-US" smtClean="0"/>
              <a:t>1</a:t>
            </a:fld>
            <a:endParaRPr lang="en-US"/>
          </a:p>
        </p:txBody>
      </p:sp>
    </p:spTree>
    <p:extLst>
      <p:ext uri="{BB962C8B-B14F-4D97-AF65-F5344CB8AC3E}">
        <p14:creationId xmlns:p14="http://schemas.microsoft.com/office/powerpoint/2010/main" val="289061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(11/22/19 20:00) -----</a:t>
            </a:r>
          </a:p>
          <a:p>
            <a:r>
              <a:rPr lang="en-US"/>
              <a:t>   </a:t>
            </a:r>
          </a:p>
          <a:p>
            <a:endParaRPr lang="en-US"/>
          </a:p>
        </p:txBody>
      </p:sp>
      <p:sp>
        <p:nvSpPr>
          <p:cNvPr id="4" name="Slide Number Placeholder 3"/>
          <p:cNvSpPr>
            <a:spLocks noGrp="1"/>
          </p:cNvSpPr>
          <p:nvPr>
            <p:ph type="sldNum" sz="quarter" idx="10"/>
          </p:nvPr>
        </p:nvSpPr>
        <p:spPr/>
        <p:txBody>
          <a:bodyPr/>
          <a:lstStyle/>
          <a:p>
            <a:fld id="{F5853CF4-6D5E-A54F-B54B-16C2F04BF34E}" type="slidenum">
              <a:rPr lang="en-US" smtClean="0"/>
              <a:t>3</a:t>
            </a:fld>
            <a:endParaRPr lang="en-US"/>
          </a:p>
        </p:txBody>
      </p:sp>
    </p:spTree>
    <p:extLst>
      <p:ext uri="{BB962C8B-B14F-4D97-AF65-F5344CB8AC3E}">
        <p14:creationId xmlns:p14="http://schemas.microsoft.com/office/powerpoint/2010/main" val="257409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53CF4-6D5E-A54F-B54B-16C2F04BF34E}" type="slidenum">
              <a:rPr lang="en-US" smtClean="0"/>
              <a:t>6</a:t>
            </a:fld>
            <a:endParaRPr lang="en-US"/>
          </a:p>
        </p:txBody>
      </p:sp>
    </p:spTree>
    <p:extLst>
      <p:ext uri="{BB962C8B-B14F-4D97-AF65-F5344CB8AC3E}">
        <p14:creationId xmlns:p14="http://schemas.microsoft.com/office/powerpoint/2010/main" val="162318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53CF4-6D5E-A54F-B54B-16C2F04BF34E}" type="slidenum">
              <a:rPr lang="en-US" smtClean="0"/>
              <a:t>9</a:t>
            </a:fld>
            <a:endParaRPr lang="en-US"/>
          </a:p>
        </p:txBody>
      </p:sp>
    </p:spTree>
    <p:extLst>
      <p:ext uri="{BB962C8B-B14F-4D97-AF65-F5344CB8AC3E}">
        <p14:creationId xmlns:p14="http://schemas.microsoft.com/office/powerpoint/2010/main" val="174362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722069C-DBCB-8C42-95CF-D9E832ADD5FC}" type="datetime1">
              <a:rPr lang="en-US" smtClean="0"/>
              <a:t>11/22/19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2019 VMEA Conference  "Once you start Em' how do you keep EM" </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CAF7229-8581-C542-8610-E2DAE4DBEA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755CB-BE35-1944-9549-C76FA58EEA9A}" type="datetime1">
              <a:rPr lang="en-US" smtClean="0"/>
              <a:t>11/22/19</a:t>
            </a:fld>
            <a:endParaRPr lang="en-US"/>
          </a:p>
        </p:txBody>
      </p:sp>
      <p:sp>
        <p:nvSpPr>
          <p:cNvPr id="5" name="Footer Placeholder 4"/>
          <p:cNvSpPr>
            <a:spLocks noGrp="1"/>
          </p:cNvSpPr>
          <p:nvPr>
            <p:ph type="ftr" sz="quarter" idx="11"/>
          </p:nvPr>
        </p:nvSpPr>
        <p:spPr/>
        <p:txBody>
          <a:bodyPr/>
          <a:lstStyle/>
          <a:p>
            <a:r>
              <a:rPr lang="en-US" smtClean="0"/>
              <a:t>2019 VMEA Conference  "Once you start Em' how do you keep EM" </a:t>
            </a:r>
            <a:endParaRPr lang="en-US"/>
          </a:p>
        </p:txBody>
      </p:sp>
      <p:sp>
        <p:nvSpPr>
          <p:cNvPr id="6" name="Slide Number Placeholder 5"/>
          <p:cNvSpPr>
            <a:spLocks noGrp="1"/>
          </p:cNvSpPr>
          <p:nvPr>
            <p:ph type="sldNum" sz="quarter" idx="12"/>
          </p:nvPr>
        </p:nvSpPr>
        <p:spPr/>
        <p:txBody>
          <a:bodyPr/>
          <a:lstStyle/>
          <a:p>
            <a:fld id="{4CAF7229-8581-C542-8610-E2DAE4DBEA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CA267A9-A645-1246-ACAD-4BE08F4C166E}" type="datetime1">
              <a:rPr lang="en-US" smtClean="0"/>
              <a:t>11/22/19</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2019 VMEA Conference  "Once you start Em' how do you keep EM"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AF7229-8581-C542-8610-E2DAE4DBEA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5B15BD-97A0-BF48-8425-8F021B21B412}" type="datetime1">
              <a:rPr lang="en-US" smtClean="0"/>
              <a:t>11/22/19</a:t>
            </a:fld>
            <a:endParaRPr lang="en-US"/>
          </a:p>
        </p:txBody>
      </p:sp>
      <p:sp>
        <p:nvSpPr>
          <p:cNvPr id="5" name="Footer Placeholder 4"/>
          <p:cNvSpPr>
            <a:spLocks noGrp="1"/>
          </p:cNvSpPr>
          <p:nvPr>
            <p:ph type="ftr" sz="quarter" idx="11"/>
          </p:nvPr>
        </p:nvSpPr>
        <p:spPr/>
        <p:txBody>
          <a:bodyPr/>
          <a:lstStyle/>
          <a:p>
            <a:r>
              <a:rPr lang="en-US" smtClean="0"/>
              <a:t>2019 VMEA Conference  "Once you start Em' how do you keep EM"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AF7229-8581-C542-8610-E2DAE4DBEA1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750D046-6A9D-1A4D-B6EE-9F0949D50879}" type="datetime1">
              <a:rPr lang="en-US" smtClean="0"/>
              <a:t>11/22/19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AF7229-8581-C542-8610-E2DAE4DBEA1A}"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2019 VMEA Conference  "Once you start Em' how do you keep EM"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0F7EB2D-C97B-874E-B75C-45369FCE1156}" type="datetime1">
              <a:rPr lang="en-US" smtClean="0"/>
              <a:t>11/22/19</a:t>
            </a:fld>
            <a:endParaRPr lang="en-US"/>
          </a:p>
        </p:txBody>
      </p:sp>
      <p:sp>
        <p:nvSpPr>
          <p:cNvPr id="10" name="Slide Number Placeholder 9"/>
          <p:cNvSpPr>
            <a:spLocks noGrp="1"/>
          </p:cNvSpPr>
          <p:nvPr>
            <p:ph type="sldNum" sz="quarter" idx="16"/>
          </p:nvPr>
        </p:nvSpPr>
        <p:spPr/>
        <p:txBody>
          <a:bodyPr rtlCol="0"/>
          <a:lstStyle/>
          <a:p>
            <a:fld id="{4CAF7229-8581-C542-8610-E2DAE4DBEA1A}"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2019 VMEA Conference  "Once you start Em' how do you keep EM"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5F96405-9378-8648-B21B-338C94DC0FFA}" type="datetime1">
              <a:rPr lang="en-US" smtClean="0"/>
              <a:t>11/22/19</a:t>
            </a:fld>
            <a:endParaRPr lang="en-US"/>
          </a:p>
        </p:txBody>
      </p:sp>
      <p:sp>
        <p:nvSpPr>
          <p:cNvPr id="12" name="Slide Number Placeholder 11"/>
          <p:cNvSpPr>
            <a:spLocks noGrp="1"/>
          </p:cNvSpPr>
          <p:nvPr>
            <p:ph type="sldNum" sz="quarter" idx="16"/>
          </p:nvPr>
        </p:nvSpPr>
        <p:spPr/>
        <p:txBody>
          <a:bodyPr rtlCol="0"/>
          <a:lstStyle/>
          <a:p>
            <a:fld id="{4CAF7229-8581-C542-8610-E2DAE4DBEA1A}" type="slidenum">
              <a:rPr lang="en-US" smtClean="0"/>
              <a:t>‹#›</a:t>
            </a:fld>
            <a:endParaRPr lang="en-US"/>
          </a:p>
        </p:txBody>
      </p:sp>
      <p:sp>
        <p:nvSpPr>
          <p:cNvPr id="14" name="Footer Placeholder 13"/>
          <p:cNvSpPr>
            <a:spLocks noGrp="1"/>
          </p:cNvSpPr>
          <p:nvPr>
            <p:ph type="ftr" sz="quarter" idx="17"/>
          </p:nvPr>
        </p:nvSpPr>
        <p:spPr/>
        <p:txBody>
          <a:bodyPr rtlCol="0"/>
          <a:lstStyle/>
          <a:p>
            <a:r>
              <a:rPr lang="en-US" smtClean="0"/>
              <a:t>2019 VMEA Conference  "Once you start Em' how do you keep EM"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F6DD02-AB7A-D140-A509-9C097EDED039}" type="datetime1">
              <a:rPr lang="en-US" smtClean="0"/>
              <a:t>11/22/19</a:t>
            </a:fld>
            <a:endParaRPr lang="en-US"/>
          </a:p>
        </p:txBody>
      </p:sp>
      <p:sp>
        <p:nvSpPr>
          <p:cNvPr id="4" name="Footer Placeholder 3"/>
          <p:cNvSpPr>
            <a:spLocks noGrp="1"/>
          </p:cNvSpPr>
          <p:nvPr>
            <p:ph type="ftr" sz="quarter" idx="11"/>
          </p:nvPr>
        </p:nvSpPr>
        <p:spPr/>
        <p:txBody>
          <a:bodyPr/>
          <a:lstStyle/>
          <a:p>
            <a:r>
              <a:rPr lang="en-US" smtClean="0"/>
              <a:t>2019 VMEA Conference  "Once you start Em' how do you keep EM"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AF7229-8581-C542-8610-E2DAE4DBEA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6B298-C312-2A49-9835-A07F75F459FE}" type="datetime1">
              <a:rPr lang="en-US" smtClean="0"/>
              <a:t>11/22/19</a:t>
            </a:fld>
            <a:endParaRPr lang="en-US"/>
          </a:p>
        </p:txBody>
      </p:sp>
      <p:sp>
        <p:nvSpPr>
          <p:cNvPr id="3" name="Footer Placeholder 2"/>
          <p:cNvSpPr>
            <a:spLocks noGrp="1"/>
          </p:cNvSpPr>
          <p:nvPr>
            <p:ph type="ftr" sz="quarter" idx="11"/>
          </p:nvPr>
        </p:nvSpPr>
        <p:spPr/>
        <p:txBody>
          <a:bodyPr/>
          <a:lstStyle/>
          <a:p>
            <a:r>
              <a:rPr lang="en-US" smtClean="0"/>
              <a:t>2019 VMEA Conference  "Once you start Em' how do you keep EM" </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AF7229-8581-C542-8610-E2DAE4DBEA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844557-0BE2-F948-A180-741A33168E6F}" type="datetime1">
              <a:rPr lang="en-US" smtClean="0"/>
              <a:t>11/22/19</a:t>
            </a:fld>
            <a:endParaRPr lang="en-US"/>
          </a:p>
        </p:txBody>
      </p:sp>
      <p:sp>
        <p:nvSpPr>
          <p:cNvPr id="6" name="Footer Placeholder 5"/>
          <p:cNvSpPr>
            <a:spLocks noGrp="1"/>
          </p:cNvSpPr>
          <p:nvPr>
            <p:ph type="ftr" sz="quarter" idx="11"/>
          </p:nvPr>
        </p:nvSpPr>
        <p:spPr/>
        <p:txBody>
          <a:bodyPr/>
          <a:lstStyle/>
          <a:p>
            <a:r>
              <a:rPr lang="en-US" smtClean="0"/>
              <a:t>2019 VMEA Conference  "Once you start Em' how do you keep EM"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AF7229-8581-C542-8610-E2DAE4DBEA1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CEA4517-320E-594F-84E8-607C4EBC6436}" type="datetime1">
              <a:rPr lang="en-US" smtClean="0"/>
              <a:t>11/22/19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AF7229-8581-C542-8610-E2DAE4DBEA1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2019 VMEA Conference  "Once you start Em' how do you keep EM"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AFB0455-E35A-7D4B-8031-1DBE11AB7B6A}" type="datetime1">
              <a:rPr lang="en-US" smtClean="0"/>
              <a:t>11/22/19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2019 VMEA Conference  "Once you start Em' how do you keep EM" </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CAF7229-8581-C542-8610-E2DAE4DBEA1A}" type="slidenum">
              <a:rPr lang="en-US" smtClean="0"/>
              <a:t>‹#›</a:t>
            </a:fld>
            <a:endParaRPr lang="en-US"/>
          </a:p>
        </p:txBody>
      </p:sp>
      <p:pic>
        <p:nvPicPr>
          <p:cNvPr id="2" name="Picture 1" descr="4519_1106135104995_6778446_n.jpg"/>
          <p:cNvPicPr>
            <a:picLocks noChangeAspect="1"/>
          </p:cNvPicPr>
          <p:nvPr userDrawn="1"/>
        </p:nvPicPr>
        <p:blipFill>
          <a:blip r:embed="rId13">
            <a:alphaModFix amt="36000"/>
            <a:extLst>
              <a:ext uri="{28A0092B-C50C-407E-A947-70E740481C1C}">
                <a14:useLocalDpi xmlns:a14="http://schemas.microsoft.com/office/drawing/2010/main" val="0"/>
              </a:ext>
            </a:extLst>
          </a:blip>
          <a:stretch>
            <a:fillRect/>
          </a:stretch>
        </p:blipFill>
        <p:spPr>
          <a:xfrm>
            <a:off x="0" y="0"/>
            <a:ext cx="9159992" cy="62482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030" y="1397933"/>
            <a:ext cx="7295510" cy="3120741"/>
          </a:xfrm>
        </p:spPr>
        <p:txBody>
          <a:bodyPr>
            <a:noAutofit/>
          </a:bodyPr>
          <a:lstStyle/>
          <a:p>
            <a:pPr algn="ctr"/>
            <a:r>
              <a:rPr lang="en-US" dirty="0" smtClean="0"/>
              <a:t>                                                                                                                                                                                                                                                                                                                                                                                                                                                                                                                                                                                                                                                                                                                                                                                                                                                                                                                                                                                                                                                                                                                                                                                                                                                                                                                                                                                                                                                                                                                                                                                                                                                                                                                                                                                                                                                                                                                                                                                                                                                                                                                                                                                                                                                                                                                                                                                                                                                                                                                                                                                                                                                                                                                                                                                                                                                                                                                                                                                                                                                                                                                                                                                                                                                                                                                                                                                                                                                                                                              “</a:t>
            </a:r>
            <a:r>
              <a:rPr lang="en-US" sz="4000" dirty="0" smtClean="0"/>
              <a:t>Once You Start ‘</a:t>
            </a:r>
            <a:r>
              <a:rPr lang="en-US" sz="4000" dirty="0" err="1" smtClean="0"/>
              <a:t>Em</a:t>
            </a:r>
            <a:r>
              <a:rPr lang="en-US" sz="4000" dirty="0" smtClean="0"/>
              <a:t>, How Do You Keep ‘</a:t>
            </a:r>
            <a:r>
              <a:rPr lang="en-US" sz="4000" dirty="0" err="1" smtClean="0"/>
              <a:t>Em</a:t>
            </a:r>
            <a:r>
              <a:rPr lang="en-US" sz="4000" dirty="0" smtClean="0"/>
              <a:t>? </a:t>
            </a:r>
            <a:br>
              <a:rPr lang="en-US" sz="4000" dirty="0" smtClean="0"/>
            </a:br>
            <a:r>
              <a:rPr lang="en-US" sz="4000" dirty="0" smtClean="0"/>
              <a:t>Starting and retaining beginning bass players </a:t>
            </a:r>
            <a:endParaRPr lang="en-US" sz="4000" dirty="0"/>
          </a:p>
        </p:txBody>
      </p:sp>
      <p:sp>
        <p:nvSpPr>
          <p:cNvPr id="3" name="Subtitle 2"/>
          <p:cNvSpPr>
            <a:spLocks noGrp="1"/>
          </p:cNvSpPr>
          <p:nvPr>
            <p:ph type="subTitle" idx="1"/>
          </p:nvPr>
        </p:nvSpPr>
        <p:spPr/>
        <p:txBody>
          <a:bodyPr/>
          <a:lstStyle/>
          <a:p>
            <a:r>
              <a:rPr lang="en-US" dirty="0" smtClean="0"/>
              <a:t>Michael Trowbridge, Retired Orchestra Director</a:t>
            </a:r>
            <a:endParaRPr lang="en-US" dirty="0"/>
          </a:p>
        </p:txBody>
      </p:sp>
      <p:sp>
        <p:nvSpPr>
          <p:cNvPr id="5" name="Footer Placeholder 4"/>
          <p:cNvSpPr>
            <a:spLocks noGrp="1"/>
          </p:cNvSpPr>
          <p:nvPr>
            <p:ph type="ftr" sz="quarter" idx="11"/>
          </p:nvPr>
        </p:nvSpPr>
        <p:spPr>
          <a:xfrm>
            <a:off x="1882391" y="236538"/>
            <a:ext cx="5385974" cy="365125"/>
          </a:xfrm>
        </p:spPr>
        <p:txBody>
          <a:bodyPr/>
          <a:lstStyle/>
          <a:p>
            <a:r>
              <a:rPr lang="en-US" dirty="0" smtClean="0"/>
              <a:t>2019 VMEA Conference  "Once you start </a:t>
            </a:r>
            <a:r>
              <a:rPr lang="en-US" dirty="0" err="1" smtClean="0"/>
              <a:t>Em</a:t>
            </a:r>
            <a:r>
              <a:rPr lang="en-US" dirty="0" smtClean="0"/>
              <a:t>' how do you keep EM”          </a:t>
            </a:r>
            <a:endParaRPr lang="en-US" dirty="0"/>
          </a:p>
        </p:txBody>
      </p:sp>
    </p:spTree>
    <p:extLst>
      <p:ext uri="{BB962C8B-B14F-4D97-AF65-F5344CB8AC3E}">
        <p14:creationId xmlns:p14="http://schemas.microsoft.com/office/powerpoint/2010/main" val="35655520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German bow hold</a:t>
            </a:r>
            <a:endParaRPr lang="en-US" dirty="0"/>
          </a:p>
        </p:txBody>
      </p:sp>
      <p:pic>
        <p:nvPicPr>
          <p:cNvPr id="4" name="Content Placeholder 3" descr="german bow hold for power point.tiff"/>
          <p:cNvPicPr>
            <a:picLocks noGrp="1" noChangeAspect="1"/>
          </p:cNvPicPr>
          <p:nvPr>
            <p:ph sz="quarter" idx="1"/>
          </p:nvPr>
        </p:nvPicPr>
        <p:blipFill>
          <a:blip r:embed="rId2">
            <a:extLst>
              <a:ext uri="{28A0092B-C50C-407E-A947-70E740481C1C}">
                <a14:useLocalDpi xmlns:a14="http://schemas.microsoft.com/office/drawing/2010/main" val="0"/>
              </a:ext>
            </a:extLst>
          </a:blip>
          <a:srcRect l="4245" r="4245"/>
          <a:stretch>
            <a:fillRect/>
          </a:stretch>
        </p:blipFill>
        <p:spPr/>
      </p:pic>
      <p:sp>
        <p:nvSpPr>
          <p:cNvPr id="6" name="TextBox 5"/>
          <p:cNvSpPr txBox="1"/>
          <p:nvPr/>
        </p:nvSpPr>
        <p:spPr>
          <a:xfrm>
            <a:off x="846700" y="6295266"/>
            <a:ext cx="7328339" cy="369332"/>
          </a:xfrm>
          <a:prstGeom prst="rect">
            <a:avLst/>
          </a:prstGeom>
          <a:noFill/>
        </p:spPr>
        <p:txBody>
          <a:bodyPr wrap="square" rtlCol="0">
            <a:spAutoFit/>
          </a:bodyPr>
          <a:lstStyle/>
          <a:p>
            <a:r>
              <a:rPr lang="en-US" dirty="0"/>
              <a:t>From “Measures of Success for String Orchestra” bass book - FJH Publisher</a:t>
            </a:r>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85503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Rosin</a:t>
            </a:r>
            <a:endParaRPr lang="en-US" dirty="0"/>
          </a:p>
        </p:txBody>
      </p:sp>
      <p:sp>
        <p:nvSpPr>
          <p:cNvPr id="3" name="Content Placeholder 2"/>
          <p:cNvSpPr>
            <a:spLocks noGrp="1"/>
          </p:cNvSpPr>
          <p:nvPr>
            <p:ph sz="quarter" idx="1"/>
          </p:nvPr>
        </p:nvSpPr>
        <p:spPr/>
        <p:txBody>
          <a:bodyPr>
            <a:normAutofit fontScale="32500" lnSpcReduction="20000"/>
          </a:bodyPr>
          <a:lstStyle/>
          <a:p>
            <a:pPr marL="0" indent="0">
              <a:buNone/>
            </a:pPr>
            <a:r>
              <a:rPr lang="en-US" dirty="0"/>
              <a:t>	</a:t>
            </a:r>
            <a:endParaRPr lang="en-US" dirty="0" smtClean="0"/>
          </a:p>
          <a:p>
            <a:pPr marL="365760" lvl="1" indent="0">
              <a:buSzPct val="80000"/>
              <a:buNone/>
            </a:pPr>
            <a:r>
              <a:rPr lang="en-US" dirty="0"/>
              <a:t> </a:t>
            </a:r>
            <a:r>
              <a:rPr lang="en-US" sz="8000" dirty="0" smtClean="0"/>
              <a:t>Pops</a:t>
            </a:r>
            <a:endParaRPr lang="en-US" sz="8000" dirty="0"/>
          </a:p>
          <a:p>
            <a:pPr marL="365760" lvl="1" indent="0">
              <a:buNone/>
            </a:pPr>
            <a:r>
              <a:rPr lang="en-US" sz="8000" dirty="0" smtClean="0"/>
              <a:t> Nyman</a:t>
            </a:r>
          </a:p>
          <a:p>
            <a:pPr marL="365760" lvl="1" indent="0">
              <a:buNone/>
            </a:pPr>
            <a:r>
              <a:rPr lang="en-US" sz="8000" dirty="0" smtClean="0"/>
              <a:t> </a:t>
            </a:r>
            <a:r>
              <a:rPr lang="en-US" sz="8000" dirty="0" err="1" smtClean="0"/>
              <a:t>Carlsson</a:t>
            </a:r>
            <a:endParaRPr lang="en-US" sz="8000" dirty="0"/>
          </a:p>
          <a:p>
            <a:pPr marL="365760" lvl="1" indent="0">
              <a:buNone/>
            </a:pPr>
            <a:r>
              <a:rPr lang="en-US" sz="8000" dirty="0" smtClean="0"/>
              <a:t> </a:t>
            </a:r>
            <a:r>
              <a:rPr lang="en-US" sz="8000" dirty="0" err="1" smtClean="0"/>
              <a:t>Lemurmusic.com</a:t>
            </a:r>
            <a:endParaRPr lang="en-US" sz="8000" dirty="0" smtClean="0"/>
          </a:p>
          <a:p>
            <a:pPr marL="365760" lvl="1" indent="0">
              <a:buNone/>
            </a:pPr>
            <a:r>
              <a:rPr lang="en-US" sz="8000" dirty="0"/>
              <a:t> </a:t>
            </a:r>
            <a:r>
              <a:rPr lang="en-US" sz="8000" dirty="0" smtClean="0"/>
              <a:t>Rosin on the bow?</a:t>
            </a:r>
          </a:p>
          <a:p>
            <a:pPr marL="365760" lvl="1" indent="0">
              <a:buNone/>
            </a:pPr>
            <a:r>
              <a:rPr lang="en-US" sz="8000" dirty="0"/>
              <a:t> </a:t>
            </a:r>
            <a:r>
              <a:rPr lang="en-US" sz="8000" dirty="0" smtClean="0"/>
              <a:t>Too much rosin?</a:t>
            </a:r>
          </a:p>
          <a:p>
            <a:pPr marL="365760" lvl="1" indent="0">
              <a:buNone/>
            </a:pPr>
            <a:r>
              <a:rPr lang="en-US" sz="8000" dirty="0"/>
              <a:t> </a:t>
            </a:r>
            <a:r>
              <a:rPr lang="en-US" sz="8000" dirty="0" smtClean="0"/>
              <a:t>Clean that instrument!</a:t>
            </a:r>
            <a:endParaRPr lang="en-US" sz="8000" dirty="0"/>
          </a:p>
          <a:p>
            <a:pPr lvl="1">
              <a:buFont typeface="Wingdings 2" charset="2"/>
              <a:buChar char=""/>
            </a:pPr>
            <a:endParaRPr lang="en-US" sz="8000" dirty="0"/>
          </a:p>
          <a:p>
            <a:pPr lvl="1">
              <a:buFont typeface="Wingdings 2" charset="2"/>
              <a:buChar char=""/>
            </a:pPr>
            <a:endParaRPr lang="en-US" dirty="0" smtClean="0"/>
          </a:p>
          <a:p>
            <a:pPr lvl="1"/>
            <a:endParaRPr lang="en-US" dirty="0"/>
          </a:p>
          <a:p>
            <a:pPr marL="365760" lvl="1" indent="0">
              <a:buNone/>
            </a:pPr>
            <a:endParaRPr lang="en-US" dirty="0" smtClean="0"/>
          </a:p>
          <a:p>
            <a:pPr lvl="1"/>
            <a:endParaRPr lang="en-US" dirty="0" smtClean="0"/>
          </a:p>
          <a:p>
            <a:pPr marL="365760" lvl="1" indent="0">
              <a:buNone/>
            </a:pPr>
            <a:r>
              <a:rPr lang="en-US" dirty="0"/>
              <a:t> </a:t>
            </a:r>
            <a:endParaRPr lang="en-US" dirty="0" smtClean="0"/>
          </a:p>
          <a:p>
            <a:pPr lvl="1"/>
            <a:endParaRPr lang="en-US" dirty="0"/>
          </a:p>
        </p:txBody>
      </p:sp>
      <p:sp>
        <p:nvSpPr>
          <p:cNvPr id="4" name="Footer Placeholder 3"/>
          <p:cNvSpPr>
            <a:spLocks noGrp="1"/>
          </p:cNvSpPr>
          <p:nvPr>
            <p:ph type="ftr" sz="quarter" idx="11"/>
          </p:nvPr>
        </p:nvSpPr>
        <p:spPr>
          <a:xfrm>
            <a:off x="609599" y="6248206"/>
            <a:ext cx="7496201" cy="365125"/>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265956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Bassic</a:t>
            </a:r>
            <a:r>
              <a:rPr lang="en-US" dirty="0" smtClean="0"/>
              <a:t>” bowing</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Right angle</a:t>
            </a:r>
          </a:p>
          <a:p>
            <a:pPr marL="0" indent="0">
              <a:buNone/>
            </a:pPr>
            <a:r>
              <a:rPr lang="en-US" dirty="0"/>
              <a:t>A</a:t>
            </a:r>
            <a:r>
              <a:rPr lang="en-US" dirty="0" smtClean="0"/>
              <a:t>rm weight</a:t>
            </a:r>
          </a:p>
          <a:p>
            <a:pPr marL="0" indent="0">
              <a:buNone/>
            </a:pPr>
            <a:r>
              <a:rPr lang="en-US" dirty="0" smtClean="0"/>
              <a:t>String vibrating </a:t>
            </a:r>
          </a:p>
          <a:p>
            <a:pPr marL="0" indent="0">
              <a:buNone/>
            </a:pPr>
            <a:r>
              <a:rPr lang="en-US" dirty="0" smtClean="0"/>
              <a:t>Big instrument</a:t>
            </a:r>
          </a:p>
          <a:p>
            <a:pPr marL="0" indent="0">
              <a:buNone/>
            </a:pPr>
            <a:r>
              <a:rPr lang="en-US" dirty="0" smtClean="0"/>
              <a:t>High = faster</a:t>
            </a:r>
          </a:p>
          <a:p>
            <a:pPr marL="0" indent="0">
              <a:buNone/>
            </a:pPr>
            <a:r>
              <a:rPr lang="en-US" dirty="0" smtClean="0"/>
              <a:t>Low = slower</a:t>
            </a:r>
          </a:p>
          <a:p>
            <a:pPr marL="0" indent="0">
              <a:buNone/>
            </a:pPr>
            <a:r>
              <a:rPr lang="en-US" dirty="0" smtClean="0"/>
              <a:t>Length of the string</a:t>
            </a:r>
          </a:p>
          <a:p>
            <a:endParaRPr lang="en-US" dirty="0" smtClean="0"/>
          </a:p>
          <a:p>
            <a:endParaRPr lang="en-US" dirty="0"/>
          </a:p>
        </p:txBody>
      </p:sp>
      <p:sp>
        <p:nvSpPr>
          <p:cNvPr id="5" name="Footer Placeholder 4"/>
          <p:cNvSpPr>
            <a:spLocks noGrp="1"/>
          </p:cNvSpPr>
          <p:nvPr>
            <p:ph type="ftr" sz="quarter" idx="11"/>
          </p:nvPr>
        </p:nvSpPr>
        <p:spPr>
          <a:xfrm>
            <a:off x="609600" y="6248206"/>
            <a:ext cx="7524743" cy="500993"/>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063935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 There will be shifting!</a:t>
            </a:r>
            <a:endParaRPr lang="en-US" dirty="0"/>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dirty="0" smtClean="0"/>
              <a:t>Thumb moves with hand</a:t>
            </a:r>
          </a:p>
          <a:p>
            <a:pPr marL="0" indent="0">
              <a:buNone/>
            </a:pPr>
            <a:r>
              <a:rPr lang="en-US" dirty="0" smtClean="0"/>
              <a:t>Relaxed</a:t>
            </a:r>
          </a:p>
          <a:p>
            <a:pPr marL="0" indent="0">
              <a:buNone/>
            </a:pPr>
            <a:r>
              <a:rPr lang="en-US" dirty="0" smtClean="0"/>
              <a:t>Keep in touch</a:t>
            </a:r>
          </a:p>
          <a:p>
            <a:pPr marL="0" indent="0">
              <a:buNone/>
            </a:pPr>
            <a:r>
              <a:rPr lang="en-US" dirty="0" smtClean="0"/>
              <a:t>No hopping </a:t>
            </a:r>
          </a:p>
          <a:p>
            <a:pPr marL="0" indent="0">
              <a:buNone/>
            </a:pPr>
            <a:r>
              <a:rPr lang="en-US" dirty="0" smtClean="0"/>
              <a:t>Muscle memory</a:t>
            </a:r>
          </a:p>
          <a:p>
            <a:pPr marL="0" indent="0">
              <a:buNone/>
            </a:pPr>
            <a:r>
              <a:rPr lang="en-US" dirty="0" smtClean="0"/>
              <a:t>More than the D scale</a:t>
            </a:r>
          </a:p>
          <a:p>
            <a:pPr marL="0" indent="0">
              <a:buNone/>
            </a:pPr>
            <a:r>
              <a:rPr lang="en-US" dirty="0" smtClean="0"/>
              <a:t>Get out of 1</a:t>
            </a:r>
            <a:r>
              <a:rPr lang="en-US" baseline="30000" dirty="0" smtClean="0"/>
              <a:t>st</a:t>
            </a:r>
            <a:r>
              <a:rPr lang="en-US" dirty="0" smtClean="0"/>
              <a:t> position</a:t>
            </a:r>
          </a:p>
          <a:p>
            <a:endParaRPr lang="en-US" dirty="0" smtClean="0"/>
          </a:p>
          <a:p>
            <a:endParaRPr lang="en-US" dirty="0" smtClean="0"/>
          </a:p>
          <a:p>
            <a:endParaRPr lang="en-US" dirty="0"/>
          </a:p>
        </p:txBody>
      </p:sp>
      <p:sp>
        <p:nvSpPr>
          <p:cNvPr id="5" name="Footer Placeholder 4"/>
          <p:cNvSpPr>
            <a:spLocks noGrp="1"/>
          </p:cNvSpPr>
          <p:nvPr>
            <p:ph type="ftr" sz="quarter" idx="11"/>
          </p:nvPr>
        </p:nvSpPr>
        <p:spPr>
          <a:xfrm>
            <a:off x="609600" y="6248206"/>
            <a:ext cx="7653180" cy="486401"/>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1099152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76" y="0"/>
            <a:ext cx="8561672" cy="990600"/>
          </a:xfrm>
        </p:spPr>
        <p:txBody>
          <a:bodyPr>
            <a:normAutofit fontScale="90000"/>
          </a:bodyPr>
          <a:lstStyle/>
          <a:p>
            <a:r>
              <a:rPr lang="en-US" dirty="0" smtClean="0"/>
              <a:t>Better Musicianship only a ½ step away</a:t>
            </a:r>
            <a:endParaRPr lang="en-US" dirty="0"/>
          </a:p>
        </p:txBody>
      </p:sp>
      <p:sp>
        <p:nvSpPr>
          <p:cNvPr id="3" name="Content Placeholder 2"/>
          <p:cNvSpPr>
            <a:spLocks noGrp="1"/>
          </p:cNvSpPr>
          <p:nvPr>
            <p:ph sz="quarter" idx="1"/>
          </p:nvPr>
        </p:nvSpPr>
        <p:spPr/>
        <p:txBody>
          <a:bodyPr/>
          <a:lstStyle/>
          <a:p>
            <a:pPr marL="0" indent="0">
              <a:buNone/>
            </a:pPr>
            <a:r>
              <a:rPr lang="en-US" dirty="0" smtClean="0"/>
              <a:t>Between 1</a:t>
            </a:r>
            <a:r>
              <a:rPr lang="en-US" baseline="30000" dirty="0" smtClean="0"/>
              <a:t>st</a:t>
            </a:r>
            <a:r>
              <a:rPr lang="en-US" dirty="0" smtClean="0"/>
              <a:t> and 3</a:t>
            </a:r>
            <a:r>
              <a:rPr lang="en-US" baseline="30000" dirty="0" smtClean="0"/>
              <a:t>rd</a:t>
            </a:r>
          </a:p>
          <a:p>
            <a:pPr marL="0" indent="0">
              <a:buNone/>
            </a:pPr>
            <a:r>
              <a:rPr lang="en-US" dirty="0" smtClean="0"/>
              <a:t>F# to G</a:t>
            </a:r>
          </a:p>
          <a:p>
            <a:pPr marL="0" indent="0">
              <a:buNone/>
            </a:pPr>
            <a:r>
              <a:rPr lang="en-US" dirty="0" smtClean="0"/>
              <a:t>Cross over</a:t>
            </a:r>
          </a:p>
          <a:p>
            <a:pPr marL="0" indent="0">
              <a:buNone/>
            </a:pPr>
            <a:r>
              <a:rPr lang="en-US" dirty="0" smtClean="0"/>
              <a:t>Yes… Get out of 1</a:t>
            </a:r>
            <a:r>
              <a:rPr lang="en-US" baseline="30000" dirty="0" smtClean="0"/>
              <a:t>st</a:t>
            </a:r>
            <a:r>
              <a:rPr lang="en-US" dirty="0" smtClean="0"/>
              <a:t> position</a:t>
            </a:r>
          </a:p>
          <a:p>
            <a:endParaRPr lang="en-US" dirty="0" smtClean="0"/>
          </a:p>
          <a:p>
            <a:pPr marL="0" indent="0">
              <a:buNone/>
            </a:pPr>
            <a:endParaRPr lang="en-US" dirty="0" smtClean="0"/>
          </a:p>
          <a:p>
            <a:endParaRPr lang="en-US" dirty="0" smtClean="0"/>
          </a:p>
        </p:txBody>
      </p:sp>
      <p:sp>
        <p:nvSpPr>
          <p:cNvPr id="5" name="Footer Placeholder 4"/>
          <p:cNvSpPr>
            <a:spLocks noGrp="1"/>
          </p:cNvSpPr>
          <p:nvPr>
            <p:ph type="ftr" sz="quarter" idx="11"/>
          </p:nvPr>
        </p:nvSpPr>
        <p:spPr>
          <a:xfrm>
            <a:off x="609600" y="6248206"/>
            <a:ext cx="7867241" cy="365125"/>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8978064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II position on D string</a:t>
            </a:r>
            <a:endParaRPr lang="en-US" dirty="0"/>
          </a:p>
        </p:txBody>
      </p:sp>
      <p:pic>
        <p:nvPicPr>
          <p:cNvPr id="4" name="Content Placeholder 3" descr="II position.tiff"/>
          <p:cNvPicPr>
            <a:picLocks noGrp="1" noChangeAspect="1"/>
          </p:cNvPicPr>
          <p:nvPr>
            <p:ph sz="quarter" idx="1"/>
          </p:nvPr>
        </p:nvPicPr>
        <p:blipFill>
          <a:blip r:embed="rId2">
            <a:extLst>
              <a:ext uri="{28A0092B-C50C-407E-A947-70E740481C1C}">
                <a14:useLocalDpi xmlns:a14="http://schemas.microsoft.com/office/drawing/2010/main" val="0"/>
              </a:ext>
            </a:extLst>
          </a:blip>
          <a:srcRect t="-1091" b="-1091"/>
          <a:stretch>
            <a:fillRect/>
          </a:stretch>
        </p:blipFill>
        <p:spPr>
          <a:xfrm>
            <a:off x="801592" y="1704384"/>
            <a:ext cx="7429017" cy="4096374"/>
          </a:xfrm>
        </p:spPr>
      </p:pic>
      <p:sp>
        <p:nvSpPr>
          <p:cNvPr id="5" name="TextBox 4"/>
          <p:cNvSpPr txBox="1"/>
          <p:nvPr/>
        </p:nvSpPr>
        <p:spPr>
          <a:xfrm>
            <a:off x="1270051" y="6280666"/>
            <a:ext cx="7032694" cy="369332"/>
          </a:xfrm>
          <a:prstGeom prst="rect">
            <a:avLst/>
          </a:prstGeom>
          <a:noFill/>
        </p:spPr>
        <p:txBody>
          <a:bodyPr wrap="none" rtlCol="0">
            <a:spAutoFit/>
          </a:bodyPr>
          <a:lstStyle/>
          <a:p>
            <a:r>
              <a:rPr lang="en-US" dirty="0"/>
              <a:t>From “Measures of Success for String Orchestra” bass book - FJH Publisher</a:t>
            </a:r>
          </a:p>
        </p:txBody>
      </p:sp>
    </p:spTree>
    <p:extLst>
      <p:ext uri="{BB962C8B-B14F-4D97-AF65-F5344CB8AC3E}">
        <p14:creationId xmlns:p14="http://schemas.microsoft.com/office/powerpoint/2010/main" val="3509659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III position on the D string </a:t>
            </a:r>
            <a:endParaRPr lang="en-US" dirty="0"/>
          </a:p>
        </p:txBody>
      </p:sp>
      <p:sp>
        <p:nvSpPr>
          <p:cNvPr id="3" name="Footer Placeholder 2"/>
          <p:cNvSpPr>
            <a:spLocks noGrp="1"/>
          </p:cNvSpPr>
          <p:nvPr>
            <p:ph type="ftr" sz="quarter" idx="11"/>
          </p:nvPr>
        </p:nvSpPr>
        <p:spPr/>
        <p:txBody>
          <a:bodyPr/>
          <a:lstStyle/>
          <a:p>
            <a:r>
              <a:rPr lang="en-US" smtClean="0"/>
              <a:t>2019 VMEA Conference  "Once you start Em' how do you keep EM" </a:t>
            </a:r>
            <a:endParaRPr lang="en-US"/>
          </a:p>
        </p:txBody>
      </p:sp>
      <p:pic>
        <p:nvPicPr>
          <p:cNvPr id="7" name="Content Placeholder 6"/>
          <p:cNvPicPr>
            <a:picLocks noGrp="1" noChangeAspect="1"/>
          </p:cNvPicPr>
          <p:nvPr>
            <p:ph sz="quarter" idx="1"/>
          </p:nvPr>
        </p:nvPicPr>
        <p:blipFill>
          <a:blip r:embed="rId2"/>
          <a:srcRect l="-12611" r="-12611"/>
          <a:stretch>
            <a:fillRect/>
          </a:stretch>
        </p:blipFill>
        <p:spPr>
          <a:xfrm>
            <a:off x="1012197" y="1954473"/>
            <a:ext cx="7024472" cy="3873307"/>
          </a:xfrm>
        </p:spPr>
      </p:pic>
    </p:spTree>
    <p:extLst>
      <p:ext uri="{BB962C8B-B14F-4D97-AF65-F5344CB8AC3E}">
        <p14:creationId xmlns:p14="http://schemas.microsoft.com/office/powerpoint/2010/main" val="8516667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513114"/>
          </a:xfrm>
        </p:spPr>
        <p:txBody>
          <a:bodyPr>
            <a:normAutofit/>
          </a:bodyPr>
          <a:lstStyle/>
          <a:p>
            <a:pPr algn="ctr"/>
            <a:r>
              <a:rPr lang="en-US" dirty="0" smtClean="0"/>
              <a:t>Where </a:t>
            </a:r>
            <a:r>
              <a:rPr lang="en-US" dirty="0"/>
              <a:t>t</a:t>
            </a:r>
            <a:r>
              <a:rPr lang="en-US" dirty="0" smtClean="0"/>
              <a:t>o put those things?</a:t>
            </a:r>
            <a:br>
              <a:rPr lang="en-US" dirty="0" smtClean="0"/>
            </a:br>
            <a:endParaRPr lang="en-US" dirty="0"/>
          </a:p>
        </p:txBody>
      </p:sp>
      <p:sp>
        <p:nvSpPr>
          <p:cNvPr id="3" name="Content Placeholder 2"/>
          <p:cNvSpPr>
            <a:spLocks noGrp="1"/>
          </p:cNvSpPr>
          <p:nvPr>
            <p:ph sz="quarter" idx="1"/>
          </p:nvPr>
        </p:nvSpPr>
        <p:spPr/>
        <p:txBody>
          <a:bodyPr/>
          <a:lstStyle/>
          <a:p>
            <a:pPr marL="0" indent="0">
              <a:buNone/>
            </a:pPr>
            <a:r>
              <a:rPr lang="en-US" sz="2400" dirty="0" smtClean="0"/>
              <a:t>Not in the back of the room!</a:t>
            </a:r>
          </a:p>
          <a:p>
            <a:pPr marL="0" indent="0">
              <a:buNone/>
            </a:pPr>
            <a:r>
              <a:rPr lang="en-US" sz="2400" dirty="0" smtClean="0"/>
              <a:t>Front and center!</a:t>
            </a:r>
          </a:p>
          <a:p>
            <a:pPr marL="0" indent="0">
              <a:buNone/>
            </a:pPr>
            <a:r>
              <a:rPr lang="en-US" sz="2400" dirty="0" smtClean="0"/>
              <a:t>Special attention</a:t>
            </a:r>
          </a:p>
          <a:p>
            <a:pPr marL="0" indent="0">
              <a:buNone/>
            </a:pPr>
            <a:r>
              <a:rPr lang="en-US" sz="2400" dirty="0" smtClean="0"/>
              <a:t>Within arms’ reach</a:t>
            </a:r>
          </a:p>
          <a:p>
            <a:pPr marL="0" indent="0">
              <a:buNone/>
            </a:pPr>
            <a:r>
              <a:rPr lang="en-US" sz="2400" dirty="0" smtClean="0"/>
              <a:t>Eye contact</a:t>
            </a:r>
          </a:p>
          <a:p>
            <a:endParaRPr lang="en-US" sz="2400" dirty="0" smtClean="0"/>
          </a:p>
          <a:p>
            <a:endParaRPr lang="en-US" sz="2400" dirty="0" smtClean="0"/>
          </a:p>
          <a:p>
            <a:pPr marL="0" indent="0">
              <a:buNone/>
            </a:pPr>
            <a:r>
              <a:rPr lang="en-US" sz="2400" dirty="0" smtClean="0"/>
              <a:t>Have faith in the basses</a:t>
            </a:r>
            <a:endParaRPr lang="en-US" dirty="0"/>
          </a:p>
        </p:txBody>
      </p:sp>
      <p:sp>
        <p:nvSpPr>
          <p:cNvPr id="5" name="Footer Placeholder 4"/>
          <p:cNvSpPr>
            <a:spLocks noGrp="1"/>
          </p:cNvSpPr>
          <p:nvPr>
            <p:ph type="ftr" sz="quarter" idx="11"/>
          </p:nvPr>
        </p:nvSpPr>
        <p:spPr>
          <a:xfrm>
            <a:off x="609600" y="6248206"/>
            <a:ext cx="7481930" cy="515600"/>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40359953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t>
            </a:r>
            <a:r>
              <a:rPr lang="en-US" dirty="0" smtClean="0"/>
              <a:t>info:</a:t>
            </a:r>
            <a:endParaRPr lang="en-US" dirty="0"/>
          </a:p>
        </p:txBody>
      </p:sp>
      <p:sp>
        <p:nvSpPr>
          <p:cNvPr id="3" name="Footer Placeholder 2"/>
          <p:cNvSpPr>
            <a:spLocks noGrp="1"/>
          </p:cNvSpPr>
          <p:nvPr>
            <p:ph type="ftr" sz="quarter" idx="11"/>
          </p:nvPr>
        </p:nvSpPr>
        <p:spPr/>
        <p:txBody>
          <a:bodyPr/>
          <a:lstStyle/>
          <a:p>
            <a:r>
              <a:rPr lang="en-US" smtClean="0"/>
              <a:t>2019 VMEA Conference  "Once you start Em' how do you keep EM" </a:t>
            </a:r>
            <a:endParaRPr lang="en-US"/>
          </a:p>
        </p:txBody>
      </p:sp>
      <p:sp>
        <p:nvSpPr>
          <p:cNvPr id="4" name="Content Placeholder 3"/>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Down </a:t>
            </a:r>
            <a:r>
              <a:rPr lang="en-US" dirty="0"/>
              <a:t>load Power Point file of this session and notes from:</a:t>
            </a:r>
          </a:p>
          <a:p>
            <a:pPr marL="0" indent="0">
              <a:buNone/>
            </a:pPr>
            <a:r>
              <a:rPr lang="en-US" dirty="0" smtClean="0"/>
              <a:t>Web: </a:t>
            </a:r>
            <a:r>
              <a:rPr lang="en-US" dirty="0" err="1" smtClean="0"/>
              <a:t>mtrowmusic.com</a:t>
            </a:r>
            <a:endParaRPr lang="en-US" dirty="0"/>
          </a:p>
          <a:p>
            <a:pPr marL="0" indent="0">
              <a:buNone/>
            </a:pPr>
            <a:r>
              <a:rPr lang="en-US" dirty="0" smtClean="0"/>
              <a:t>Email: </a:t>
            </a:r>
            <a:r>
              <a:rPr lang="en-US" dirty="0" err="1" smtClean="0"/>
              <a:t>mtrowbridgebass</a:t>
            </a:r>
            <a:r>
              <a:rPr lang="en-US" dirty="0" err="1"/>
              <a:t>@gmail.com</a:t>
            </a:r>
            <a:endParaRPr lang="en-US" dirty="0"/>
          </a:p>
          <a:p>
            <a:endParaRPr lang="en-US" dirty="0"/>
          </a:p>
        </p:txBody>
      </p:sp>
    </p:spTree>
    <p:extLst>
      <p:ext uri="{BB962C8B-B14F-4D97-AF65-F5344CB8AC3E}">
        <p14:creationId xmlns:p14="http://schemas.microsoft.com/office/powerpoint/2010/main" val="3494560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Footer Placeholder 2"/>
          <p:cNvSpPr>
            <a:spLocks noGrp="1"/>
          </p:cNvSpPr>
          <p:nvPr>
            <p:ph type="ftr" sz="quarter" idx="11"/>
          </p:nvPr>
        </p:nvSpPr>
        <p:spPr/>
        <p:txBody>
          <a:bodyPr/>
          <a:lstStyle/>
          <a:p>
            <a:r>
              <a:rPr lang="en-US" smtClean="0"/>
              <a:t>2019 VMEA Conference  "Once you start Em' how do you keep EM" </a:t>
            </a:r>
            <a:endParaRPr lang="en-US"/>
          </a:p>
        </p:txBody>
      </p:sp>
      <p:sp>
        <p:nvSpPr>
          <p:cNvPr id="4" name="Content Placeholder 3"/>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Down </a:t>
            </a:r>
            <a:r>
              <a:rPr lang="en-US" dirty="0"/>
              <a:t>load Power Point file of this session and notes from:</a:t>
            </a:r>
          </a:p>
          <a:p>
            <a:pPr marL="0" indent="0">
              <a:buNone/>
            </a:pPr>
            <a:r>
              <a:rPr lang="en-US" dirty="0"/>
              <a:t>Web: </a:t>
            </a:r>
            <a:r>
              <a:rPr lang="en-US" dirty="0" err="1"/>
              <a:t>mtrowmusic.com</a:t>
            </a:r>
            <a:endParaRPr lang="en-US" dirty="0"/>
          </a:p>
          <a:p>
            <a:pPr marL="0" indent="0">
              <a:buNone/>
            </a:pPr>
            <a:r>
              <a:rPr lang="en-US" dirty="0"/>
              <a:t>Email: </a:t>
            </a:r>
            <a:r>
              <a:rPr lang="en-US" dirty="0" err="1"/>
              <a:t>mtrowbridgebass@gmail.com</a:t>
            </a:r>
            <a:endParaRPr lang="en-US" dirty="0"/>
          </a:p>
          <a:p>
            <a:endParaRPr lang="en-US" dirty="0"/>
          </a:p>
          <a:p>
            <a:endParaRPr lang="en-US" dirty="0"/>
          </a:p>
        </p:txBody>
      </p:sp>
    </p:spTree>
    <p:extLst>
      <p:ext uri="{BB962C8B-B14F-4D97-AF65-F5344CB8AC3E}">
        <p14:creationId xmlns:p14="http://schemas.microsoft.com/office/powerpoint/2010/main" val="916460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Bassic</a:t>
            </a:r>
            <a:r>
              <a:rPr lang="en-US" dirty="0" smtClean="0"/>
              <a:t>” Bass Playing Position</a:t>
            </a:r>
            <a:endParaRPr lang="en-US" dirty="0"/>
          </a:p>
        </p:txBody>
      </p:sp>
      <p:sp>
        <p:nvSpPr>
          <p:cNvPr id="3" name="Content Placeholder 2"/>
          <p:cNvSpPr>
            <a:spLocks noGrp="1"/>
          </p:cNvSpPr>
          <p:nvPr>
            <p:ph sz="quarter" idx="1"/>
          </p:nvPr>
        </p:nvSpPr>
        <p:spPr/>
        <p:txBody>
          <a:bodyPr/>
          <a:lstStyle/>
          <a:p>
            <a:pPr marL="0" indent="0">
              <a:buNone/>
            </a:pPr>
            <a:r>
              <a:rPr lang="en-US" dirty="0" smtClean="0"/>
              <a:t>The right height </a:t>
            </a:r>
          </a:p>
          <a:p>
            <a:pPr marL="0" indent="0">
              <a:buNone/>
            </a:pPr>
            <a:r>
              <a:rPr lang="en-US" dirty="0" smtClean="0"/>
              <a:t>“Corner in the belly” </a:t>
            </a:r>
          </a:p>
          <a:p>
            <a:pPr marL="0" indent="0">
              <a:buNone/>
            </a:pPr>
            <a:r>
              <a:rPr lang="en-US" dirty="0" smtClean="0"/>
              <a:t>Touch your nose </a:t>
            </a:r>
          </a:p>
          <a:p>
            <a:pPr marL="0" indent="0">
              <a:buNone/>
            </a:pPr>
            <a:r>
              <a:rPr lang="en-US" dirty="0" smtClean="0"/>
              <a:t>“Hug” the bass</a:t>
            </a:r>
          </a:p>
          <a:p>
            <a:pPr marL="0" indent="0">
              <a:buNone/>
            </a:pPr>
            <a:r>
              <a:rPr lang="en-US" dirty="0" smtClean="0"/>
              <a:t>Slow </a:t>
            </a:r>
            <a:r>
              <a:rPr lang="en-US" dirty="0" smtClean="0"/>
              <a:t>dancing</a:t>
            </a:r>
            <a:endParaRPr lang="en-US" dirty="0" smtClean="0"/>
          </a:p>
          <a:p>
            <a:pPr marL="0" indent="0">
              <a:buNone/>
            </a:pPr>
            <a:endParaRPr lang="en-US" dirty="0" smtClean="0"/>
          </a:p>
          <a:p>
            <a:endParaRPr lang="en-US" dirty="0"/>
          </a:p>
        </p:txBody>
      </p:sp>
      <p:sp>
        <p:nvSpPr>
          <p:cNvPr id="5" name="Footer Placeholder 4"/>
          <p:cNvSpPr>
            <a:spLocks noGrp="1"/>
          </p:cNvSpPr>
          <p:nvPr>
            <p:ph type="ftr" sz="quarter" idx="11"/>
          </p:nvPr>
        </p:nvSpPr>
        <p:spPr>
          <a:xfrm>
            <a:off x="609600" y="6248206"/>
            <a:ext cx="7610367" cy="520724"/>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3714141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Pizzicato</a:t>
            </a:r>
            <a:endParaRPr lang="en-US" dirty="0"/>
          </a:p>
        </p:txBody>
      </p:sp>
      <p:sp>
        <p:nvSpPr>
          <p:cNvPr id="5" name="TextBox 4"/>
          <p:cNvSpPr txBox="1"/>
          <p:nvPr/>
        </p:nvSpPr>
        <p:spPr>
          <a:xfrm>
            <a:off x="1240854" y="5772834"/>
            <a:ext cx="6854912" cy="646331"/>
          </a:xfrm>
          <a:prstGeom prst="rect">
            <a:avLst/>
          </a:prstGeom>
          <a:noFill/>
        </p:spPr>
        <p:txBody>
          <a:bodyPr wrap="none" rtlCol="0">
            <a:spAutoFit/>
          </a:bodyPr>
          <a:lstStyle/>
          <a:p>
            <a:r>
              <a:rPr lang="en-US" dirty="0"/>
              <a:t>From “Measures of Success for String Orchestra – Teachers Manual - FJH</a:t>
            </a:r>
          </a:p>
          <a:p>
            <a:endParaRPr lang="en-US" dirty="0"/>
          </a:p>
        </p:txBody>
      </p:sp>
      <p:sp>
        <p:nvSpPr>
          <p:cNvPr id="3" name="Content Placeholder 2"/>
          <p:cNvSpPr>
            <a:spLocks noGrp="1"/>
          </p:cNvSpPr>
          <p:nvPr>
            <p:ph sz="quarter" idx="1"/>
          </p:nvPr>
        </p:nvSpPr>
        <p:spPr>
          <a:xfrm>
            <a:off x="612647" y="1600200"/>
            <a:ext cx="7763535" cy="3849270"/>
          </a:xfrm>
          <a:noFill/>
        </p:spPr>
        <p:txBody>
          <a:bodyPr>
            <a:normAutofit fontScale="92500" lnSpcReduction="10000"/>
          </a:bodyPr>
          <a:lstStyle/>
          <a:p>
            <a:pPr marL="0" indent="0">
              <a:buNone/>
            </a:pPr>
            <a:r>
              <a:rPr lang="en-US" dirty="0"/>
              <a:t>T</a:t>
            </a:r>
            <a:r>
              <a:rPr lang="en-US" dirty="0" smtClean="0"/>
              <a:t>humb on the side of the finger board</a:t>
            </a:r>
          </a:p>
          <a:p>
            <a:pPr marL="0" indent="0">
              <a:buNone/>
            </a:pPr>
            <a:r>
              <a:rPr lang="en-US" dirty="0"/>
              <a:t>S</a:t>
            </a:r>
            <a:r>
              <a:rPr lang="en-US" dirty="0" smtClean="0"/>
              <a:t>ide of the index finger</a:t>
            </a:r>
          </a:p>
          <a:p>
            <a:pPr marL="0" indent="0">
              <a:buNone/>
            </a:pPr>
            <a:r>
              <a:rPr lang="en-US" dirty="0" smtClean="0"/>
              <a:t>“In </a:t>
            </a:r>
            <a:r>
              <a:rPr lang="en-US" dirty="0"/>
              <a:t>addition to regular pizzicato, students can</a:t>
            </a:r>
            <a:br>
              <a:rPr lang="en-US" dirty="0"/>
            </a:br>
            <a:r>
              <a:rPr lang="en-US" dirty="0"/>
              <a:t>learn a “rest stroke” (classical guitar term) or jazz pizzicato. Use the side of the finger and then have the finger rest on the adjacent lower string after playing the note. The sound will be much louder and there will be fewer blisters on the finger</a:t>
            </a:r>
            <a:r>
              <a:rPr lang="en-US" dirty="0" smtClean="0"/>
              <a:t>.” (From</a:t>
            </a:r>
            <a:r>
              <a:rPr lang="en-US" dirty="0"/>
              <a:t> </a:t>
            </a:r>
            <a:r>
              <a:rPr lang="en-US" dirty="0" smtClean="0"/>
              <a:t>Measures of Success for String Orchestra </a:t>
            </a:r>
            <a:r>
              <a:rPr lang="mr-IN" dirty="0" smtClean="0"/>
              <a:t>–</a:t>
            </a:r>
            <a:r>
              <a:rPr lang="en-US" dirty="0" smtClean="0"/>
              <a:t> Teachers Manual)</a:t>
            </a:r>
            <a:endParaRPr lang="en-US" sz="2200" dirty="0"/>
          </a:p>
        </p:txBody>
      </p:sp>
      <p:sp>
        <p:nvSpPr>
          <p:cNvPr id="8" name="Footer Placeholder 7"/>
          <p:cNvSpPr>
            <a:spLocks noGrp="1"/>
          </p:cNvSpPr>
          <p:nvPr>
            <p:ph type="ftr" sz="quarter" idx="11"/>
          </p:nvPr>
        </p:nvSpPr>
        <p:spPr>
          <a:xfrm>
            <a:off x="609599" y="6248206"/>
            <a:ext cx="7486167" cy="609794"/>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1096781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Hand Position</a:t>
            </a:r>
            <a:endParaRPr lang="en-US" dirty="0"/>
          </a:p>
        </p:txBody>
      </p:sp>
      <p:sp>
        <p:nvSpPr>
          <p:cNvPr id="3" name="Content Placeholder 2"/>
          <p:cNvSpPr>
            <a:spLocks noGrp="1"/>
          </p:cNvSpPr>
          <p:nvPr>
            <p:ph sz="quarter" idx="1"/>
          </p:nvPr>
        </p:nvSpPr>
        <p:spPr/>
        <p:txBody>
          <a:bodyPr/>
          <a:lstStyle/>
          <a:p>
            <a:pPr marL="0" indent="0">
              <a:buNone/>
            </a:pPr>
            <a:r>
              <a:rPr lang="en-US" dirty="0" smtClean="0"/>
              <a:t>Thumb opposite 2</a:t>
            </a:r>
            <a:r>
              <a:rPr lang="en-US" baseline="30000" dirty="0" smtClean="0"/>
              <a:t>nd</a:t>
            </a:r>
            <a:r>
              <a:rPr lang="en-US" dirty="0" smtClean="0"/>
              <a:t> finger</a:t>
            </a:r>
          </a:p>
          <a:p>
            <a:pPr marL="0" indent="0">
              <a:buNone/>
            </a:pPr>
            <a:r>
              <a:rPr lang="en-US" dirty="0" smtClean="0"/>
              <a:t>Fingers curved, not collapsed</a:t>
            </a:r>
          </a:p>
          <a:p>
            <a:pPr marL="0" indent="0">
              <a:buNone/>
            </a:pPr>
            <a:r>
              <a:rPr lang="en-US" dirty="0" smtClean="0"/>
              <a:t>Throwing a football</a:t>
            </a:r>
          </a:p>
          <a:p>
            <a:pPr marL="0" indent="0">
              <a:buNone/>
            </a:pPr>
            <a:r>
              <a:rPr lang="en-US" dirty="0" smtClean="0"/>
              <a:t>Straight wrist</a:t>
            </a:r>
          </a:p>
          <a:p>
            <a:pPr marL="0" indent="0">
              <a:buNone/>
            </a:pPr>
            <a:r>
              <a:rPr lang="en-US" dirty="0"/>
              <a:t>E</a:t>
            </a:r>
            <a:r>
              <a:rPr lang="en-US" dirty="0" smtClean="0"/>
              <a:t>lbow up </a:t>
            </a:r>
            <a:r>
              <a:rPr lang="mr-IN" dirty="0" smtClean="0"/>
              <a:t>–</a:t>
            </a:r>
            <a:r>
              <a:rPr lang="en-US" dirty="0" smtClean="0"/>
              <a:t> (at a right angle with the neck)</a:t>
            </a:r>
          </a:p>
          <a:p>
            <a:pPr marL="0" indent="0">
              <a:buNone/>
            </a:pPr>
            <a:r>
              <a:rPr lang="en-US" dirty="0" smtClean="0"/>
              <a:t>Left hand spacing ½ step between 1</a:t>
            </a:r>
            <a:r>
              <a:rPr lang="en-US" baseline="30000" dirty="0" smtClean="0"/>
              <a:t>st</a:t>
            </a:r>
            <a:r>
              <a:rPr lang="en-US" dirty="0" smtClean="0"/>
              <a:t> and 2</a:t>
            </a:r>
            <a:r>
              <a:rPr lang="en-US" baseline="30000" dirty="0" smtClean="0"/>
              <a:t>nd</a:t>
            </a:r>
            <a:r>
              <a:rPr lang="en-US" dirty="0" smtClean="0"/>
              <a:t> finger</a:t>
            </a:r>
          </a:p>
          <a:p>
            <a:pPr marL="0" indent="0">
              <a:buNone/>
            </a:pPr>
            <a:r>
              <a:rPr lang="en-US" dirty="0" smtClean="0"/>
              <a:t>Whole step between 1</a:t>
            </a:r>
            <a:r>
              <a:rPr lang="en-US" baseline="30000" dirty="0" smtClean="0"/>
              <a:t>st</a:t>
            </a:r>
            <a:r>
              <a:rPr lang="en-US" dirty="0" smtClean="0"/>
              <a:t> and 4</a:t>
            </a:r>
            <a:r>
              <a:rPr lang="en-US" baseline="30000" dirty="0" smtClean="0"/>
              <a:t>th</a:t>
            </a:r>
            <a:endParaRPr lang="en-US" dirty="0" smtClean="0"/>
          </a:p>
          <a:p>
            <a:endParaRPr lang="en-US" dirty="0" smtClean="0"/>
          </a:p>
          <a:p>
            <a:endParaRPr lang="en-US" dirty="0"/>
          </a:p>
        </p:txBody>
      </p:sp>
      <p:sp>
        <p:nvSpPr>
          <p:cNvPr id="5" name="Footer Placeholder 4"/>
          <p:cNvSpPr>
            <a:spLocks noGrp="1"/>
          </p:cNvSpPr>
          <p:nvPr>
            <p:ph type="ftr" sz="quarter" idx="11"/>
          </p:nvPr>
        </p:nvSpPr>
        <p:spPr>
          <a:xfrm>
            <a:off x="609600" y="6248206"/>
            <a:ext cx="7267869" cy="609794"/>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72152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Example of left hand setup.</a:t>
            </a:r>
            <a:endParaRPr lang="en-US" dirty="0"/>
          </a:p>
        </p:txBody>
      </p:sp>
      <p:pic>
        <p:nvPicPr>
          <p:cNvPr id="4" name="Content Placeholder 3" descr="left hand for power point.tiff"/>
          <p:cNvPicPr>
            <a:picLocks noGrp="1" noChangeAspect="1"/>
          </p:cNvPicPr>
          <p:nvPr>
            <p:ph sz="quarter" idx="1"/>
          </p:nvPr>
        </p:nvPicPr>
        <p:blipFill>
          <a:blip r:embed="rId3">
            <a:extLst>
              <a:ext uri="{28A0092B-C50C-407E-A947-70E740481C1C}">
                <a14:useLocalDpi xmlns:a14="http://schemas.microsoft.com/office/drawing/2010/main" val="0"/>
              </a:ext>
            </a:extLst>
          </a:blip>
          <a:srcRect t="-13151" b="-13151"/>
          <a:stretch>
            <a:fillRect/>
          </a:stretch>
        </p:blipFill>
        <p:spPr>
          <a:xfrm>
            <a:off x="612775" y="1600200"/>
            <a:ext cx="8153400" cy="4495800"/>
          </a:xfrm>
        </p:spPr>
      </p:pic>
      <p:sp>
        <p:nvSpPr>
          <p:cNvPr id="5" name="TextBox 4"/>
          <p:cNvSpPr txBox="1"/>
          <p:nvPr/>
        </p:nvSpPr>
        <p:spPr>
          <a:xfrm>
            <a:off x="1147600" y="5911334"/>
            <a:ext cx="7032694" cy="369332"/>
          </a:xfrm>
          <a:prstGeom prst="rect">
            <a:avLst/>
          </a:prstGeom>
          <a:noFill/>
        </p:spPr>
        <p:txBody>
          <a:bodyPr wrap="none" rtlCol="0">
            <a:spAutoFit/>
          </a:bodyPr>
          <a:lstStyle/>
          <a:p>
            <a:r>
              <a:rPr lang="en-US" dirty="0"/>
              <a:t>From “Measures of Success for String Orchestra” bass book - FJH Publisher</a:t>
            </a:r>
          </a:p>
        </p:txBody>
      </p:sp>
      <p:sp>
        <p:nvSpPr>
          <p:cNvPr id="6" name="Footer Placeholder 5"/>
          <p:cNvSpPr>
            <a:spLocks noGrp="1"/>
          </p:cNvSpPr>
          <p:nvPr>
            <p:ph type="ftr" sz="quarter" idx="11"/>
          </p:nvPr>
        </p:nvSpPr>
        <p:spPr>
          <a:xfrm>
            <a:off x="609600" y="6248206"/>
            <a:ext cx="7570694" cy="609794"/>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23705157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the bow</a:t>
            </a:r>
            <a:endParaRPr lang="en-US" dirty="0"/>
          </a:p>
        </p:txBody>
      </p:sp>
      <p:sp>
        <p:nvSpPr>
          <p:cNvPr id="3" name="Content Placeholder 2"/>
          <p:cNvSpPr>
            <a:spLocks noGrp="1"/>
          </p:cNvSpPr>
          <p:nvPr>
            <p:ph sz="quarter" idx="1"/>
          </p:nvPr>
        </p:nvSpPr>
        <p:spPr>
          <a:xfrm>
            <a:off x="792586" y="1357628"/>
            <a:ext cx="7360814" cy="4495800"/>
          </a:xfrm>
        </p:spPr>
        <p:txBody>
          <a:bodyPr>
            <a:normAutofit/>
          </a:bodyPr>
          <a:lstStyle/>
          <a:p>
            <a:pPr marL="0" indent="0">
              <a:buNone/>
            </a:pPr>
            <a:endParaRPr lang="en-US" dirty="0" smtClean="0"/>
          </a:p>
          <a:p>
            <a:pPr marL="0" indent="0">
              <a:buNone/>
            </a:pPr>
            <a:r>
              <a:rPr lang="en-US" dirty="0" smtClean="0"/>
              <a:t>Over Hand - French</a:t>
            </a:r>
          </a:p>
          <a:p>
            <a:pPr marL="365760" lvl="1" indent="0">
              <a:buNone/>
            </a:pPr>
            <a:r>
              <a:rPr lang="en-US" dirty="0" smtClean="0"/>
              <a:t> Thumb curved </a:t>
            </a:r>
          </a:p>
          <a:p>
            <a:pPr marL="365760" lvl="1" indent="0">
              <a:buNone/>
            </a:pPr>
            <a:r>
              <a:rPr lang="en-US" dirty="0" smtClean="0"/>
              <a:t> Relaxed right hand</a:t>
            </a:r>
          </a:p>
          <a:p>
            <a:pPr marL="365760" lvl="1" indent="0">
              <a:buNone/>
            </a:pPr>
            <a:r>
              <a:rPr lang="en-US" dirty="0" smtClean="0"/>
              <a:t> Flexible fingers</a:t>
            </a:r>
          </a:p>
          <a:p>
            <a:pPr marL="0" indent="0">
              <a:buNone/>
            </a:pPr>
            <a:r>
              <a:rPr lang="en-US" dirty="0" smtClean="0"/>
              <a:t>Under Hand - German</a:t>
            </a:r>
          </a:p>
          <a:p>
            <a:pPr marL="457200" lvl="1" indent="0">
              <a:buNone/>
            </a:pPr>
            <a:r>
              <a:rPr lang="en-US" dirty="0" smtClean="0"/>
              <a:t>Three fingers meet at one point</a:t>
            </a:r>
          </a:p>
          <a:p>
            <a:pPr marL="457200" lvl="1" indent="0">
              <a:buNone/>
            </a:pPr>
            <a:r>
              <a:rPr lang="en-US" dirty="0"/>
              <a:t>P</a:t>
            </a:r>
            <a:r>
              <a:rPr lang="en-US" dirty="0" smtClean="0"/>
              <a:t>inky rests on bottom of ferule</a:t>
            </a:r>
          </a:p>
          <a:p>
            <a:pPr marL="457200" lvl="1" indent="0">
              <a:buNone/>
            </a:pPr>
            <a:r>
              <a:rPr lang="en-US" dirty="0" smtClean="0"/>
              <a:t>Flexible fingers</a:t>
            </a:r>
            <a:endParaRPr lang="en-US" dirty="0"/>
          </a:p>
        </p:txBody>
      </p:sp>
      <p:sp>
        <p:nvSpPr>
          <p:cNvPr id="4" name="Footer Placeholder 3"/>
          <p:cNvSpPr>
            <a:spLocks noGrp="1"/>
          </p:cNvSpPr>
          <p:nvPr>
            <p:ph type="ftr" sz="quarter" idx="11"/>
          </p:nvPr>
        </p:nvSpPr>
        <p:spPr>
          <a:xfrm>
            <a:off x="609600" y="6248206"/>
            <a:ext cx="7382035" cy="486725"/>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3968359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bow holds</a:t>
            </a:r>
            <a:endParaRPr lang="en-US" dirty="0"/>
          </a:p>
        </p:txBody>
      </p:sp>
      <p:sp>
        <p:nvSpPr>
          <p:cNvPr id="3" name="Content Placeholder 2"/>
          <p:cNvSpPr>
            <a:spLocks noGrp="1"/>
          </p:cNvSpPr>
          <p:nvPr>
            <p:ph sz="quarter" idx="1"/>
          </p:nvPr>
        </p:nvSpPr>
        <p:spPr/>
        <p:txBody>
          <a:bodyPr/>
          <a:lstStyle/>
          <a:p>
            <a:pPr marL="457200" lvl="1" indent="0">
              <a:buNone/>
            </a:pPr>
            <a:r>
              <a:rPr lang="en-US" dirty="0"/>
              <a:t>For both styles of bow holds</a:t>
            </a:r>
            <a:r>
              <a:rPr lang="en-US" dirty="0" smtClean="0"/>
              <a:t>:</a:t>
            </a:r>
          </a:p>
          <a:p>
            <a:pPr marL="365760" lvl="1" indent="0">
              <a:buNone/>
            </a:pPr>
            <a:r>
              <a:rPr lang="en-US" dirty="0" smtClean="0"/>
              <a:t>Start with a pencil</a:t>
            </a:r>
          </a:p>
          <a:p>
            <a:pPr marL="365760" lvl="1" indent="0">
              <a:buNone/>
            </a:pPr>
            <a:r>
              <a:rPr lang="en-US"/>
              <a:t>Practice bow hold with out the </a:t>
            </a:r>
            <a:r>
              <a:rPr lang="en-US" smtClean="0"/>
              <a:t>bass</a:t>
            </a:r>
            <a:endParaRPr lang="en-US" dirty="0" smtClean="0"/>
          </a:p>
          <a:p>
            <a:pPr marL="365760" lvl="1" indent="0">
              <a:buNone/>
            </a:pPr>
            <a:r>
              <a:rPr lang="en-US" dirty="0" smtClean="0"/>
              <a:t>Left hand helps</a:t>
            </a:r>
            <a:endParaRPr lang="en-US" dirty="0"/>
          </a:p>
          <a:p>
            <a:pPr marL="365760" lvl="1" indent="0">
              <a:buNone/>
            </a:pPr>
            <a:r>
              <a:rPr lang="en-US" dirty="0"/>
              <a:t>I</a:t>
            </a:r>
            <a:r>
              <a:rPr lang="en-US" dirty="0" smtClean="0"/>
              <a:t>nstrument helps</a:t>
            </a:r>
          </a:p>
          <a:p>
            <a:pPr marL="365760" lvl="1" indent="0">
              <a:buNone/>
            </a:pPr>
            <a:endParaRPr lang="en-US" dirty="0" smtClean="0"/>
          </a:p>
          <a:p>
            <a:endParaRPr lang="en-US" dirty="0"/>
          </a:p>
        </p:txBody>
      </p:sp>
      <p:sp>
        <p:nvSpPr>
          <p:cNvPr id="5" name="Footer Placeholder 4"/>
          <p:cNvSpPr>
            <a:spLocks noGrp="1"/>
          </p:cNvSpPr>
          <p:nvPr>
            <p:ph type="ftr" sz="quarter" idx="11"/>
          </p:nvPr>
        </p:nvSpPr>
        <p:spPr>
          <a:xfrm>
            <a:off x="609600" y="6248206"/>
            <a:ext cx="7539013" cy="609794"/>
          </a:xfrm>
        </p:spPr>
        <p:txBody>
          <a:bodyPr/>
          <a:lstStyle/>
          <a:p>
            <a:r>
              <a:rPr lang="en-US" sz="2000" dirty="0" smtClean="0"/>
              <a:t>2019 VMEA Conference  "Once you start </a:t>
            </a:r>
            <a:r>
              <a:rPr lang="en-US" sz="2000" dirty="0" err="1" smtClean="0"/>
              <a:t>Em</a:t>
            </a:r>
            <a:r>
              <a:rPr lang="en-US" sz="2000" dirty="0" smtClean="0"/>
              <a:t>' how do you keep </a:t>
            </a:r>
            <a:r>
              <a:rPr lang="en-US" sz="2000" dirty="0" err="1" smtClean="0"/>
              <a:t>Em</a:t>
            </a:r>
            <a:r>
              <a:rPr lang="en-US" sz="2000" dirty="0" smtClean="0"/>
              <a:t>’" </a:t>
            </a:r>
            <a:endParaRPr lang="en-US" sz="2000" dirty="0"/>
          </a:p>
        </p:txBody>
      </p:sp>
    </p:spTree>
    <p:extLst>
      <p:ext uri="{BB962C8B-B14F-4D97-AF65-F5344CB8AC3E}">
        <p14:creationId xmlns:p14="http://schemas.microsoft.com/office/powerpoint/2010/main" val="1679335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of French bow hold.</a:t>
            </a:r>
            <a:endParaRPr lang="en-US" dirty="0"/>
          </a:p>
        </p:txBody>
      </p:sp>
      <p:pic>
        <p:nvPicPr>
          <p:cNvPr id="6" name="Content Placeholder 5" descr="french bow hold for power point.tiff"/>
          <p:cNvPicPr>
            <a:picLocks noGrp="1" noChangeAspect="1"/>
          </p:cNvPicPr>
          <p:nvPr>
            <p:ph sz="quarter" idx="1"/>
          </p:nvPr>
        </p:nvPicPr>
        <p:blipFill>
          <a:blip r:embed="rId3">
            <a:extLst>
              <a:ext uri="{28A0092B-C50C-407E-A947-70E740481C1C}">
                <a14:useLocalDpi xmlns:a14="http://schemas.microsoft.com/office/drawing/2010/main" val="0"/>
              </a:ext>
            </a:extLst>
          </a:blip>
          <a:srcRect l="-16718" r="-16718"/>
          <a:stretch>
            <a:fillRect/>
          </a:stretch>
        </p:blipFill>
        <p:spPr>
          <a:xfrm>
            <a:off x="612775" y="1600200"/>
            <a:ext cx="8153400" cy="4495800"/>
          </a:xfrm>
        </p:spPr>
      </p:pic>
      <p:sp>
        <p:nvSpPr>
          <p:cNvPr id="8" name="TextBox 7"/>
          <p:cNvSpPr txBox="1"/>
          <p:nvPr/>
        </p:nvSpPr>
        <p:spPr>
          <a:xfrm>
            <a:off x="1230950" y="6375440"/>
            <a:ext cx="7212947" cy="369332"/>
          </a:xfrm>
          <a:prstGeom prst="rect">
            <a:avLst/>
          </a:prstGeom>
          <a:noFill/>
        </p:spPr>
        <p:txBody>
          <a:bodyPr wrap="square" rtlCol="0">
            <a:spAutoFit/>
          </a:bodyPr>
          <a:lstStyle/>
          <a:p>
            <a:r>
              <a:rPr lang="en-US" dirty="0" smtClean="0"/>
              <a:t>From “Measures of Success for String Orchestra” bass book - FJH Publisher</a:t>
            </a:r>
            <a:endParaRPr lang="en-US" dirty="0"/>
          </a:p>
        </p:txBody>
      </p:sp>
      <p:sp>
        <p:nvSpPr>
          <p:cNvPr id="9" name="Rectangle 8"/>
          <p:cNvSpPr/>
          <p:nvPr/>
        </p:nvSpPr>
        <p:spPr>
          <a:xfrm>
            <a:off x="4562642" y="6744772"/>
            <a:ext cx="625141" cy="369332"/>
          </a:xfrm>
          <a:prstGeom prst="rect">
            <a:avLst/>
          </a:prstGeom>
        </p:spPr>
        <p:txBody>
          <a:bodyPr wrap="none">
            <a:spAutoFit/>
          </a:bodyPr>
          <a:lstStyle/>
          <a:p>
            <a:r>
              <a:rPr lang="en-US" dirty="0">
                <a:solidFill>
                  <a:prstClr val="black"/>
                </a:solidFill>
              </a:rPr>
              <a:t>From </a:t>
            </a:r>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517202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38571</TotalTime>
  <Words>718</Words>
  <Application>Microsoft Macintosh PowerPoint</Application>
  <PresentationFormat>On-screen Show (4:3)</PresentationFormat>
  <Paragraphs>132</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                                                                                                                                                                                                                                                                                                                                                                                                                                                                                                                                                                                                                                                                                                                                                                                                                                                                                                                                                                                                                                                                                                                                                                                                                                                                                                                                                                                                                                                                                                                                                                                                                                                                                                                                                                                                                                                                                                                                                                                                                                                                                                                                                                                                                                                                                                                                                                                                                                                                                                                                                                                                                                                                                                                                                                                                                                                                                                                                                                                                                                                                                                                                                                                                                                                                                                                                                                                                                                                                                                              “Once You Start ‘Em, How Do You Keep ‘Em?  Starting and retaining beginning bass players </vt:lpstr>
      <vt:lpstr>Contact info:</vt:lpstr>
      <vt:lpstr>“Bassic” Bass Playing Position</vt:lpstr>
      <vt:lpstr>Pizzicato</vt:lpstr>
      <vt:lpstr>Left Hand Position</vt:lpstr>
      <vt:lpstr> Example of left hand setup.</vt:lpstr>
      <vt:lpstr>Holding the bow</vt:lpstr>
      <vt:lpstr>More on bow holds</vt:lpstr>
      <vt:lpstr>Description of French bow hold.</vt:lpstr>
      <vt:lpstr>Description of German bow hold</vt:lpstr>
      <vt:lpstr>Rosin</vt:lpstr>
      <vt:lpstr>“Bassic” bowing</vt:lpstr>
      <vt:lpstr>Shifting? – There will be shifting!</vt:lpstr>
      <vt:lpstr>Better Musicianship only a ½ step away</vt:lpstr>
      <vt:lpstr>Examples of II position on D string</vt:lpstr>
      <vt:lpstr>Examples of III position on the D string </vt:lpstr>
      <vt:lpstr>Where to put those things? </vt:lpstr>
      <vt:lpstr>Contact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Trowbridge</dc:creator>
  <cp:lastModifiedBy>Michael Trowbridge</cp:lastModifiedBy>
  <cp:revision>85</cp:revision>
  <cp:lastPrinted>2014-11-19T00:22:20Z</cp:lastPrinted>
  <dcterms:created xsi:type="dcterms:W3CDTF">2014-10-29T17:19:16Z</dcterms:created>
  <dcterms:modified xsi:type="dcterms:W3CDTF">2019-11-26T11:51:09Z</dcterms:modified>
</cp:coreProperties>
</file>